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7" r:id="rId3"/>
    <p:sldId id="431" r:id="rId4"/>
    <p:sldId id="423" r:id="rId5"/>
    <p:sldId id="427" r:id="rId6"/>
    <p:sldId id="440" r:id="rId7"/>
    <p:sldId id="437" r:id="rId8"/>
    <p:sldId id="422" r:id="rId9"/>
    <p:sldId id="408" r:id="rId10"/>
    <p:sldId id="433" r:id="rId11"/>
    <p:sldId id="381" r:id="rId12"/>
    <p:sldId id="392" r:id="rId13"/>
    <p:sldId id="441" r:id="rId14"/>
    <p:sldId id="358" r:id="rId1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orient="horz" pos="2908" userDrawn="1">
          <p15:clr>
            <a:srgbClr val="A4A3A4"/>
          </p15:clr>
        </p15:guide>
        <p15:guide id="3" orient="horz" pos="4023">
          <p15:clr>
            <a:srgbClr val="A4A3A4"/>
          </p15:clr>
        </p15:guide>
        <p15:guide id="4" orient="horz" pos="1820" userDrawn="1">
          <p15:clr>
            <a:srgbClr val="A4A3A4"/>
          </p15:clr>
        </p15:guide>
        <p15:guide id="5" pos="5466">
          <p15:clr>
            <a:srgbClr val="A4A3A4"/>
          </p15:clr>
        </p15:guide>
        <p15:guide id="6" pos="4855">
          <p15:clr>
            <a:srgbClr val="A4A3A4"/>
          </p15:clr>
        </p15:guide>
        <p15:guide id="7" pos="29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076"/>
    <a:srgbClr val="E6E6B2"/>
    <a:srgbClr val="004E82"/>
    <a:srgbClr val="3C3C3C"/>
    <a:srgbClr val="272727"/>
    <a:srgbClr val="051B23"/>
    <a:srgbClr val="FF6600"/>
    <a:srgbClr val="005695"/>
    <a:srgbClr val="15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35" autoAdjust="0"/>
  </p:normalViewPr>
  <p:slideViewPr>
    <p:cSldViewPr snapToGrid="0" snapToObjects="1">
      <p:cViewPr varScale="1">
        <p:scale>
          <a:sx n="112" d="100"/>
          <a:sy n="112" d="100"/>
        </p:scale>
        <p:origin x="1446" y="96"/>
      </p:cViewPr>
      <p:guideLst>
        <p:guide orient="horz" pos="2364"/>
        <p:guide orient="horz" pos="2908"/>
        <p:guide orient="horz" pos="4023"/>
        <p:guide orient="horz" pos="1820"/>
        <p:guide pos="5466"/>
        <p:guide pos="4855"/>
        <p:guide pos="29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1F3A978C-E867-1E48-A7EC-961125A291F7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9F5E189B-0FFD-214A-AAD5-D922D31DCE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162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6A77EFBC-8240-464B-8149-0BC201E91650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FB33B638-C5A5-FE46-AFDF-D6D7E72E33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758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3B638-C5A5-FE46-AFDF-D6D7E72E33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6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3B638-C5A5-FE46-AFDF-D6D7E72E33F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6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9482" y="2084388"/>
            <a:ext cx="8188268" cy="513474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Headline einfügen. Zweite Textebene wählen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480108" y="6173534"/>
            <a:ext cx="468000" cy="21190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1512B5E-5BA5-6945-BADD-F0CB2C326D9C}" type="datetime1">
              <a:rPr lang="de-DE" smtClean="0"/>
              <a:pPr/>
              <a:t>11.11.2024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00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/ 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964007" y="2261149"/>
            <a:ext cx="72243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000" b="1" spc="0" baseline="0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Studieren genial dual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64006" y="3287063"/>
            <a:ext cx="7224319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700" b="1" kern="1200" spc="130" baseline="0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Herzlich willkommen!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5940" y="718642"/>
            <a:ext cx="2047135" cy="1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blau-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885" y="476250"/>
            <a:ext cx="8190230" cy="5874106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64006" y="2261149"/>
            <a:ext cx="72243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Studieren genial dual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71895" y="3287063"/>
            <a:ext cx="5468587" cy="2616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1" kern="1200" spc="13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Herzlich willkommen!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3921" y="690748"/>
            <a:ext cx="2033254" cy="15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90146" y="1758950"/>
            <a:ext cx="8282354" cy="4622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3146181" y="6415089"/>
            <a:ext cx="2895600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6751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 / Subline 1-zeilig /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80108" y="6173534"/>
            <a:ext cx="468000" cy="211902"/>
          </a:xfrm>
          <a:prstGeom prst="rect">
            <a:avLst/>
          </a:prstGeom>
        </p:spPr>
        <p:txBody>
          <a:bodyPr/>
          <a:lstStyle/>
          <a:p>
            <a:fld id="{E9708CF8-9CA2-1643-A989-7B7205A66F9B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003610" y="6033906"/>
            <a:ext cx="663154" cy="363730"/>
          </a:xfrm>
          <a:prstGeom prst="rect">
            <a:avLst/>
          </a:prstGeom>
        </p:spPr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idx="17" hasCustomPrompt="1"/>
          </p:nvPr>
        </p:nvSpPr>
        <p:spPr>
          <a:xfrm>
            <a:off x="480109" y="2544113"/>
            <a:ext cx="3568769" cy="169277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Blip>
                <a:blip r:embed="rId2"/>
              </a:buBlip>
              <a:defRPr sz="1600" b="0" i="0" kern="70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Hier steht Text </a:t>
            </a:r>
          </a:p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Soft </a:t>
            </a:r>
            <a:r>
              <a:rPr lang="de-DE" dirty="0" err="1"/>
              <a:t>Skill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8744" y="2081905"/>
            <a:ext cx="8189006" cy="462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spc="12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buNone/>
              <a:defRPr sz="1500" b="0" i="0" spc="100">
                <a:solidFill>
                  <a:schemeClr val="accent2"/>
                </a:solidFill>
                <a:latin typeface="Helvetica Neue Light"/>
                <a:cs typeface="Helvetica Neue"/>
              </a:defRPr>
            </a:lvl2pPr>
          </a:lstStyle>
          <a:p>
            <a:pPr lvl="0"/>
            <a:r>
              <a:rPr lang="de-DE" dirty="0"/>
              <a:t>Die </a:t>
            </a:r>
            <a:r>
              <a:rPr lang="de-DE" dirty="0" err="1"/>
              <a:t>hochschule</a:t>
            </a:r>
            <a:r>
              <a:rPr lang="de-DE" dirty="0"/>
              <a:t> 21: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533012" y="28656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idx="23" hasCustomPrompt="1"/>
          </p:nvPr>
        </p:nvSpPr>
        <p:spPr>
          <a:xfrm>
            <a:off x="5093562" y="2544113"/>
            <a:ext cx="3573202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Blip>
                <a:blip r:embed="rId2"/>
              </a:buBlip>
              <a:defRPr sz="1600" b="0" i="0" kern="70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Hier steht Text </a:t>
            </a:r>
          </a:p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Soft </a:t>
            </a:r>
            <a:r>
              <a:rPr lang="de-DE" dirty="0" err="1"/>
              <a:t>Skill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422931" y="6135337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Zimmermann@hs21.de</a:t>
            </a:r>
          </a:p>
        </p:txBody>
      </p:sp>
    </p:spTree>
    <p:extLst>
      <p:ext uri="{BB962C8B-B14F-4D97-AF65-F5344CB8AC3E}">
        <p14:creationId xmlns:p14="http://schemas.microsoft.com/office/powerpoint/2010/main" val="411907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/ Subline 1-zeilig /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CF8-9CA2-1643-A989-7B7205A66F9B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idx="17" hasCustomPrompt="1"/>
          </p:nvPr>
        </p:nvSpPr>
        <p:spPr>
          <a:xfrm>
            <a:off x="480109" y="2544113"/>
            <a:ext cx="3568769" cy="169277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Blip>
                <a:blip r:embed="rId2"/>
              </a:buBlip>
              <a:defRPr sz="1600" b="0" i="0" kern="70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Hier steht Text </a:t>
            </a:r>
          </a:p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Soft </a:t>
            </a:r>
            <a:r>
              <a:rPr lang="de-DE" dirty="0" err="1"/>
              <a:t>Skill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8744" y="2081905"/>
            <a:ext cx="8189006" cy="462208"/>
          </a:xfrm>
        </p:spPr>
        <p:txBody>
          <a:bodyPr>
            <a:normAutofit/>
          </a:bodyPr>
          <a:lstStyle>
            <a:lvl1pPr>
              <a:defRPr sz="1600" spc="12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buNone/>
              <a:defRPr sz="1500" b="0" i="0" spc="100">
                <a:solidFill>
                  <a:schemeClr val="accent2"/>
                </a:solidFill>
                <a:latin typeface="Helvetica Neue Light"/>
                <a:cs typeface="Helvetica Neue"/>
              </a:defRPr>
            </a:lvl2pPr>
          </a:lstStyle>
          <a:p>
            <a:pPr lvl="0"/>
            <a:r>
              <a:rPr lang="de-DE" dirty="0"/>
              <a:t>Die </a:t>
            </a:r>
            <a:r>
              <a:rPr lang="de-DE" dirty="0" err="1"/>
              <a:t>hochschule</a:t>
            </a:r>
            <a:r>
              <a:rPr lang="de-DE" dirty="0"/>
              <a:t> 21: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533012" y="28656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idx="23" hasCustomPrompt="1"/>
          </p:nvPr>
        </p:nvSpPr>
        <p:spPr>
          <a:xfrm>
            <a:off x="5093562" y="2544113"/>
            <a:ext cx="3573202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Blip>
                <a:blip r:embed="rId2"/>
              </a:buBlip>
              <a:defRPr sz="1600" b="0" i="0" kern="70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Hier steht Text </a:t>
            </a:r>
          </a:p>
          <a:p>
            <a:pPr lvl="0"/>
            <a:r>
              <a:rPr lang="de-DE" dirty="0"/>
              <a:t>Hier steht Text</a:t>
            </a:r>
          </a:p>
          <a:p>
            <a:pPr lvl="0"/>
            <a:r>
              <a:rPr lang="de-DE" dirty="0"/>
              <a:t>Soft </a:t>
            </a:r>
            <a:r>
              <a:rPr lang="de-DE" dirty="0" err="1"/>
              <a:t>Skill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422931" y="6135337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Zimmermann@hs21.de</a:t>
            </a:r>
          </a:p>
        </p:txBody>
      </p:sp>
    </p:spTree>
    <p:extLst>
      <p:ext uri="{BB962C8B-B14F-4D97-AF65-F5344CB8AC3E}">
        <p14:creationId xmlns:p14="http://schemas.microsoft.com/office/powerpoint/2010/main" val="95397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743E-9DAA-CA47-A54C-8D50F63348D7}" type="datetime1">
              <a:rPr lang="de-DE" smtClean="0"/>
              <a:pPr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72627" y="1865707"/>
            <a:ext cx="515936" cy="553998"/>
          </a:xfrm>
        </p:spPr>
        <p:txBody>
          <a:bodyPr/>
          <a:lstStyle>
            <a:lvl1pPr algn="ctr">
              <a:defRPr sz="3600" b="1">
                <a:solidFill>
                  <a:srgbClr val="004E8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372627" y="2758050"/>
            <a:ext cx="515936" cy="553998"/>
          </a:xfrm>
        </p:spPr>
        <p:txBody>
          <a:bodyPr/>
          <a:lstStyle>
            <a:lvl1pPr algn="ctr">
              <a:defRPr sz="3600" b="1">
                <a:solidFill>
                  <a:srgbClr val="004E82"/>
                </a:solidFill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8" name="Textplatzhalt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72627" y="3695230"/>
            <a:ext cx="515936" cy="553998"/>
          </a:xfrm>
        </p:spPr>
        <p:txBody>
          <a:bodyPr/>
          <a:lstStyle>
            <a:lvl1pPr algn="ctr">
              <a:defRPr sz="3600" b="1">
                <a:solidFill>
                  <a:srgbClr val="004E82"/>
                </a:solidFill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973211" y="1942373"/>
            <a:ext cx="3485002" cy="513474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Knappe Headline einfügen. </a:t>
            </a:r>
          </a:p>
          <a:p>
            <a:pPr lvl="1"/>
            <a:r>
              <a:rPr lang="de-DE" dirty="0"/>
              <a:t>Zweite Textebene.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73211" y="2834716"/>
            <a:ext cx="3485002" cy="513474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Knappe Headline einfügen.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73211" y="3757985"/>
            <a:ext cx="3485002" cy="780727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Knappe Headline einfügen.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Und noch eine Zeile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372627" y="4632410"/>
            <a:ext cx="515936" cy="553998"/>
          </a:xfrm>
        </p:spPr>
        <p:txBody>
          <a:bodyPr/>
          <a:lstStyle>
            <a:lvl1pPr algn="ctr">
              <a:defRPr sz="3600" b="1">
                <a:solidFill>
                  <a:srgbClr val="004E82"/>
                </a:solidFill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973211" y="4713384"/>
            <a:ext cx="3485002" cy="1026948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Restliche Nummerierungen löschen, wenn nicht notwendig.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Und noch eine Zeile</a:t>
            </a:r>
          </a:p>
        </p:txBody>
      </p:sp>
      <p:sp>
        <p:nvSpPr>
          <p:cNvPr id="19" name="Textplatzhalt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4756498" y="1865707"/>
            <a:ext cx="515936" cy="553998"/>
          </a:xfrm>
        </p:spPr>
        <p:txBody>
          <a:bodyPr/>
          <a:lstStyle>
            <a:lvl1pPr algn="ctr">
              <a:defRPr sz="3600" b="1">
                <a:solidFill>
                  <a:srgbClr val="004E82"/>
                </a:solidFill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5357082" y="1942373"/>
            <a:ext cx="2989970" cy="759695"/>
          </a:xfrm>
        </p:spPr>
        <p:txBody>
          <a:bodyPr wrap="square" numCol="1" spcCol="540000">
            <a:spAutoFit/>
          </a:bodyPr>
          <a:lstStyle>
            <a:lvl1pPr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ts val="1680"/>
              </a:lnSpc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Headline einfügen. Zweite Textebene wählen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5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</p:spTree>
    <p:extLst>
      <p:ext uri="{BB962C8B-B14F-4D97-AF65-F5344CB8AC3E}">
        <p14:creationId xmlns:p14="http://schemas.microsoft.com/office/powerpoint/2010/main" val="137245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8B3-2A94-0F44-9D11-6164109431A3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20" hasCustomPrompt="1"/>
          </p:nvPr>
        </p:nvSpPr>
        <p:spPr>
          <a:xfrm>
            <a:off x="476250" y="2073110"/>
            <a:ext cx="8190514" cy="36933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Bild einfügen / ggf. Ausschnitt ändern</a:t>
            </a:r>
          </a:p>
        </p:txBody>
      </p:sp>
    </p:spTree>
    <p:extLst>
      <p:ext uri="{BB962C8B-B14F-4D97-AF65-F5344CB8AC3E}">
        <p14:creationId xmlns:p14="http://schemas.microsoft.com/office/powerpoint/2010/main" val="27362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743E-9DAA-CA47-A54C-8D50F63348D7}" type="datetime1">
              <a:rPr lang="de-DE" smtClean="0"/>
              <a:pPr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20" hasCustomPrompt="1"/>
          </p:nvPr>
        </p:nvSpPr>
        <p:spPr>
          <a:xfrm>
            <a:off x="476250" y="465271"/>
            <a:ext cx="8190514" cy="55654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Bild einfügen / ggf. Ausschnitt ändern</a:t>
            </a:r>
          </a:p>
        </p:txBody>
      </p:sp>
    </p:spTree>
    <p:extLst>
      <p:ext uri="{BB962C8B-B14F-4D97-AF65-F5344CB8AC3E}">
        <p14:creationId xmlns:p14="http://schemas.microsoft.com/office/powerpoint/2010/main" val="351405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A6D6-0E28-7244-96B7-A541528F16BE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20" hasCustomPrompt="1"/>
          </p:nvPr>
        </p:nvSpPr>
        <p:spPr>
          <a:xfrm>
            <a:off x="5046662" y="2080998"/>
            <a:ext cx="3620102" cy="36933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Bild einfügen / ggf. Ausschnitt ändern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78495" y="727535"/>
            <a:ext cx="7228818" cy="415498"/>
          </a:xfrm>
        </p:spPr>
        <p:txBody>
          <a:bodyPr wrap="square">
            <a:spAutoFit/>
          </a:bodyPr>
          <a:lstStyle/>
          <a:p>
            <a:r>
              <a:rPr lang="de-DE" dirty="0"/>
              <a:t>Kurze knappe Headline.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495" y="2086924"/>
            <a:ext cx="4251973" cy="892552"/>
          </a:xfrm>
        </p:spPr>
        <p:txBody>
          <a:bodyPr numCol="1" spcCol="54000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1" i="0" kern="700" spc="7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 kern="700" spc="80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/>
              <a:t>Headline einfügen. Zweite Textebene wählen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832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43177" y="6173534"/>
            <a:ext cx="432000" cy="2119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46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fld id="{66E8743E-9DAA-CA47-A54C-8D50F63348D7}" type="datetime1">
              <a:rPr lang="de-DE" smtClean="0"/>
              <a:pPr/>
              <a:t>11.11.2024</a:t>
            </a:fld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387948" y="6033906"/>
            <a:ext cx="612142" cy="363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8" b="0" i="0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3459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blatt blau-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885" y="476250"/>
            <a:ext cx="8190230" cy="5874106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64006" y="2261149"/>
            <a:ext cx="72243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Studieren genial dual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71895" y="3287063"/>
            <a:ext cx="5468587" cy="2616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1" kern="1200" spc="13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Herzlich willkommen!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3921" y="690748"/>
            <a:ext cx="2033254" cy="15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823200" y="6520919"/>
            <a:ext cx="1320800" cy="277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4AFCFA-42CA-A542-879D-0F0E6BF4CD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882" y="6494809"/>
            <a:ext cx="2895600" cy="295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 b="0">
                <a:solidFill>
                  <a:srgbClr val="607499"/>
                </a:solidFill>
              </a:defRPr>
            </a:lvl1pPr>
          </a:lstStyle>
          <a:p>
            <a:r>
              <a:rPr lang="de-DE" dirty="0"/>
              <a:t>Prof. Dr. med. Barbara Zimmermann</a:t>
            </a:r>
          </a:p>
        </p:txBody>
      </p:sp>
    </p:spTree>
    <p:extLst>
      <p:ext uri="{BB962C8B-B14F-4D97-AF65-F5344CB8AC3E}">
        <p14:creationId xmlns:p14="http://schemas.microsoft.com/office/powerpoint/2010/main" val="1413727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994" y="722299"/>
            <a:ext cx="7226319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Headline.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994" y="2084388"/>
            <a:ext cx="8186756" cy="112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Headline</a:t>
            </a:r>
          </a:p>
          <a:p>
            <a:pPr lvl="2"/>
            <a:r>
              <a:rPr lang="de-DE" dirty="0"/>
              <a:t>Hier steht Text.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143582" y="900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34" name="Gerade Verbindung 33"/>
          <p:cNvCxnSpPr/>
          <p:nvPr userDrawn="1"/>
        </p:nvCxnSpPr>
        <p:spPr>
          <a:xfrm flipV="1">
            <a:off x="8257762" y="6147739"/>
            <a:ext cx="0" cy="274484"/>
          </a:xfrm>
          <a:prstGeom prst="line">
            <a:avLst/>
          </a:prstGeom>
          <a:ln w="9525" cmpd="sng">
            <a:solidFill>
              <a:srgbClr val="004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2"/>
          <p:cNvSpPr txBox="1">
            <a:spLocks/>
          </p:cNvSpPr>
          <p:nvPr userDrawn="1"/>
        </p:nvSpPr>
        <p:spPr>
          <a:xfrm>
            <a:off x="1030152" y="6276140"/>
            <a:ext cx="2178842" cy="10772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spc="150">
                <a:solidFill>
                  <a:schemeClr val="tx1">
                    <a:lumMod val="75000"/>
                    <a:lumOff val="25000"/>
                  </a:schemeClr>
                </a:solidFill>
                <a:latin typeface="75 Helvetica Bold 2"/>
                <a:ea typeface="+mn-ea"/>
                <a:cs typeface="75 Helvetica Bold 2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700" b="1" i="0" dirty="0">
                <a:solidFill>
                  <a:srgbClr val="FF6600"/>
                </a:solidFill>
                <a:latin typeface="Arial"/>
                <a:cs typeface="Arial"/>
              </a:rPr>
              <a:t>www.hs21.de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0108" y="6173534"/>
            <a:ext cx="468000" cy="2119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fld id="{66E8743E-9DAA-CA47-A54C-8D50F63348D7}" type="datetime1">
              <a:rPr lang="de-DE" smtClean="0"/>
              <a:pPr/>
              <a:t>11.11.2024</a:t>
            </a:fld>
            <a:endParaRPr lang="de-DE" dirty="0"/>
          </a:p>
        </p:txBody>
      </p:sp>
      <p:sp>
        <p:nvSpPr>
          <p:cNvPr id="14" name="Textplatzhalter 2"/>
          <p:cNvSpPr txBox="1">
            <a:spLocks/>
          </p:cNvSpPr>
          <p:nvPr userDrawn="1"/>
        </p:nvSpPr>
        <p:spPr>
          <a:xfrm>
            <a:off x="6444058" y="6276140"/>
            <a:ext cx="1602808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kern="1200" spc="150">
                <a:solidFill>
                  <a:schemeClr val="tx1">
                    <a:lumMod val="75000"/>
                    <a:lumOff val="25000"/>
                  </a:schemeClr>
                </a:solidFill>
                <a:latin typeface="75 Helvetica Bold 2"/>
                <a:ea typeface="+mn-ea"/>
                <a:cs typeface="75 Helvetica Bold 2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700" b="1" i="0" dirty="0">
                <a:solidFill>
                  <a:srgbClr val="004E82"/>
                </a:solidFill>
                <a:latin typeface="Arial"/>
                <a:cs typeface="Arial"/>
              </a:rPr>
              <a:t>genial. dual. 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003610" y="6033906"/>
            <a:ext cx="663154" cy="363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rgbClr val="004E82"/>
                </a:solidFill>
                <a:latin typeface="Arial"/>
                <a:cs typeface="Arial"/>
              </a:defRPr>
            </a:lvl1pPr>
          </a:lstStyle>
          <a:p>
            <a:fld id="{8E58F855-3977-4E43-8292-C6810DBA2D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91748" y="603528"/>
            <a:ext cx="925176" cy="6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5" r:id="rId3"/>
    <p:sldLayoutId id="2147483673" r:id="rId4"/>
    <p:sldLayoutId id="2147483674" r:id="rId5"/>
    <p:sldLayoutId id="2147483670" r:id="rId6"/>
    <p:sldLayoutId id="2147483677" r:id="rId7"/>
    <p:sldLayoutId id="2147483678" r:id="rId8"/>
    <p:sldLayoutId id="2147483682" r:id="rId9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 spc="250" baseline="0">
          <a:solidFill>
            <a:srgbClr val="004E82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sz="1600" b="1" i="0" kern="700" spc="8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ts val="288"/>
        </a:spcBef>
        <a:buFont typeface="Arial"/>
        <a:buNone/>
        <a:defRPr sz="1600" b="0" i="0" kern="700" spc="8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2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6" r:id="rId3"/>
    <p:sldLayoutId id="2147483683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gweiser-praevention.d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immermann@hs21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wegweiser-praevention.de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ndelvernetztdenken.de/wp-content/uploads/2023/05/0203-NH-US-Generationengerecht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ndelvernetztdenken.de/wp-content/uploads/2023/05/0203-NH-US-Generationengerech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791" y="2272125"/>
            <a:ext cx="7224319" cy="1846659"/>
          </a:xfrm>
        </p:spPr>
        <p:txBody>
          <a:bodyPr/>
          <a:lstStyle/>
          <a:p>
            <a:r>
              <a:rPr lang="de-DE" dirty="0"/>
              <a:t>Generationengerechtigkeit- und Ihre Auswirkungen auf unsere Region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06677" y="5712997"/>
            <a:ext cx="2805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Prof. Dr. med. Barbara Zimmermann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36" y="3870596"/>
            <a:ext cx="2817179" cy="2141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hteck 5"/>
          <p:cNvSpPr/>
          <p:nvPr/>
        </p:nvSpPr>
        <p:spPr>
          <a:xfrm>
            <a:off x="5398049" y="6020774"/>
            <a:ext cx="16001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https://simon-schnetzer.com/</a:t>
            </a:r>
          </a:p>
        </p:txBody>
      </p:sp>
    </p:spTree>
    <p:extLst>
      <p:ext uri="{BB962C8B-B14F-4D97-AF65-F5344CB8AC3E}">
        <p14:creationId xmlns:p14="http://schemas.microsoft.com/office/powerpoint/2010/main" val="176004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FCFA-42CA-A542-879D-0F0E6BF4CD3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80994" y="15477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„Wir sind uns dessen bewusst, dass eine nachhaltige Stadtentwicklung und ein nachhaltiges Stadtmanagement von entscheidender Bedeutung für die Lebensqualität unserer Bevölkerung sind.“ (Agenda 2030)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2030- 25.09.2015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6" y="547940"/>
            <a:ext cx="17065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02" y="3166200"/>
            <a:ext cx="5655966" cy="28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rot="20087221">
            <a:off x="399261" y="3971370"/>
            <a:ext cx="25966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Generationsgerechtigkeit </a:t>
            </a:r>
          </a:p>
          <a:p>
            <a:r>
              <a:rPr lang="de-DE" dirty="0"/>
              <a:t>steckt in vielen Goals</a:t>
            </a:r>
          </a:p>
          <a:p>
            <a:r>
              <a:rPr lang="de-DE" dirty="0"/>
              <a:t>oder ist gar </a:t>
            </a:r>
          </a:p>
          <a:p>
            <a:r>
              <a:rPr lang="de-DE" dirty="0"/>
              <a:t>Voraussetzung</a:t>
            </a:r>
          </a:p>
        </p:txBody>
      </p:sp>
    </p:spTree>
    <p:extLst>
      <p:ext uri="{BB962C8B-B14F-4D97-AF65-F5344CB8AC3E}">
        <p14:creationId xmlns:p14="http://schemas.microsoft.com/office/powerpoint/2010/main" val="40070212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CF8-9CA2-1643-A989-7B7205A66F9B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738664"/>
          </a:xfrm>
        </p:spPr>
        <p:txBody>
          <a:bodyPr/>
          <a:lstStyle/>
          <a:p>
            <a:r>
              <a:rPr lang="de-DE" dirty="0"/>
              <a:t>Generationengerechtigkeit braucht Motoren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8" y="3048116"/>
            <a:ext cx="7024358" cy="21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686689" y="5322474"/>
            <a:ext cx="2720617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rgbClr val="4D4D4D"/>
                </a:solidFill>
              </a:rPr>
              <a:t>https://stock.adobe.com/de/search?k=anschieben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62475" y="1721243"/>
            <a:ext cx="6695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Verantwortlichkeiten festlegen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Nachhaltigkeit durch institutionelle 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Besser mit kleinem Projekt mit schnellem sichtbaren Erfolg starten</a:t>
            </a:r>
          </a:p>
        </p:txBody>
      </p:sp>
    </p:spTree>
    <p:extLst>
      <p:ext uri="{BB962C8B-B14F-4D97-AF65-F5344CB8AC3E}">
        <p14:creationId xmlns:p14="http://schemas.microsoft.com/office/powerpoint/2010/main" val="251315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CF8-9CA2-1643-A989-7B7205A66F9B}" type="datetime1">
              <a:rPr lang="de-DE" smtClean="0"/>
              <a:t>11.11.2024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480108" y="3590295"/>
            <a:ext cx="8417004" cy="3662541"/>
          </a:xfrm>
        </p:spPr>
        <p:txBody>
          <a:bodyPr/>
          <a:lstStyle/>
          <a:p>
            <a:r>
              <a:rPr lang="de-DE" dirty="0"/>
              <a:t>Puzzlestücke zusammenfügen</a:t>
            </a:r>
          </a:p>
          <a:p>
            <a:r>
              <a:rPr lang="de-DE" dirty="0"/>
              <a:t>Neugierig zu schauen, was haben andere bereits entwickelt- nicht jeder muss das Rad neu erfinden</a:t>
            </a:r>
          </a:p>
          <a:p>
            <a:r>
              <a:rPr lang="de-DE" dirty="0"/>
              <a:t>Ideen an seinen Wohnraum und den dortigen Bedürfnissen mit den dort Ansässigen gemeinsam auf Augenhöhe weiterentwickeln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400" b="1" dirty="0"/>
              <a:t>WICHTIG</a:t>
            </a:r>
            <a:r>
              <a:rPr lang="de-DE" sz="2400" dirty="0"/>
              <a:t>: Eine gemeinsame Haltung zu entwickeln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369332"/>
          </a:xfrm>
        </p:spPr>
        <p:txBody>
          <a:bodyPr/>
          <a:lstStyle/>
          <a:p>
            <a:r>
              <a:rPr lang="de-DE" dirty="0"/>
              <a:t>Zukünftig: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73" y="1096867"/>
            <a:ext cx="3974937" cy="18899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515076" y="3015875"/>
            <a:ext cx="282011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hlinkClick r:id="rId3"/>
              </a:rPr>
              <a:t>www.wegweiser-praevention.de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6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087" y="1119396"/>
            <a:ext cx="7224319" cy="1846659"/>
          </a:xfrm>
        </p:spPr>
        <p:txBody>
          <a:bodyPr/>
          <a:lstStyle/>
          <a:p>
            <a:r>
              <a:rPr lang="de-DE" dirty="0"/>
              <a:t>Vielen Dank für diese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wertvolle Projekterfahrung!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09809" y="5657314"/>
            <a:ext cx="19030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  <a:hlinkClick r:id="rId3"/>
              </a:rPr>
              <a:t>Zimmermann@hs21.de</a:t>
            </a:r>
            <a:endParaRPr lang="de-DE" sz="1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74" y="3214039"/>
            <a:ext cx="1750512" cy="17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7" y="3276983"/>
            <a:ext cx="39751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208461" y="5332604"/>
            <a:ext cx="282011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hlinkClick r:id="rId6"/>
              </a:rPr>
              <a:t>www.wegweiser-praevention.de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72814" y="5142362"/>
            <a:ext cx="87075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</a:rPr>
              <a:t>Quelle: 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</a:rPr>
              <a:t>Fotolia</a:t>
            </a:r>
            <a:endParaRPr lang="de-DE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48108" y="876650"/>
            <a:ext cx="7228818" cy="1446550"/>
          </a:xfrm>
        </p:spPr>
        <p:txBody>
          <a:bodyPr/>
          <a:lstStyle/>
          <a:p>
            <a:r>
              <a:rPr lang="de-DE" dirty="0"/>
              <a:t>Generationengerechtigkeit komplexer als häufig gedacht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99" y="3589162"/>
            <a:ext cx="1749704" cy="174360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06175" y="5613528"/>
            <a:ext cx="87075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</a:rPr>
              <a:t>Quelle: 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</a:rPr>
              <a:t>Fotolia</a:t>
            </a:r>
            <a:endParaRPr lang="de-DE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7" y="2503771"/>
            <a:ext cx="4904052" cy="3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480109" y="2544113"/>
            <a:ext cx="7383731" cy="2533001"/>
          </a:xfrm>
        </p:spPr>
        <p:txBody>
          <a:bodyPr/>
          <a:lstStyle/>
          <a:p>
            <a:r>
              <a:rPr lang="de-DE" dirty="0"/>
              <a:t>ist in der gesellschaftlichen Diskussion zu einem Schlagwort geworden: </a:t>
            </a:r>
          </a:p>
          <a:p>
            <a:r>
              <a:rPr lang="de-DE" dirty="0"/>
              <a:t>Beispiele </a:t>
            </a:r>
          </a:p>
          <a:p>
            <a:pPr lvl="1"/>
            <a:r>
              <a:rPr lang="de-DE" dirty="0"/>
              <a:t>die Ausgestaltung der Staatsfinanzen, Renten- und Bildungspolitik, Wirtschafts- und Umweltpolitik bekommen heute oft das Etikett „generationengerecht“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769441"/>
          </a:xfrm>
        </p:spPr>
        <p:txBody>
          <a:bodyPr/>
          <a:lstStyle/>
          <a:p>
            <a:r>
              <a:rPr lang="de-DE" dirty="0"/>
              <a:t>Generationengerechtigkeit</a:t>
            </a:r>
          </a:p>
        </p:txBody>
      </p:sp>
      <p:sp>
        <p:nvSpPr>
          <p:cNvPr id="2" name="Rechteck 1"/>
          <p:cNvSpPr/>
          <p:nvPr/>
        </p:nvSpPr>
        <p:spPr>
          <a:xfrm>
            <a:off x="2612571" y="561642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u="sng" dirty="0">
                <a:solidFill>
                  <a:srgbClr val="4D5156"/>
                </a:solidFill>
                <a:hlinkClick r:id="rId2"/>
              </a:rPr>
              <a:t>https://www.wandelvernetztdenken.de › 2023/05</a:t>
            </a:r>
            <a:endParaRPr lang="de-DE" sz="1000" u="sng" dirty="0">
              <a:hlinkClick r:id="rId2"/>
            </a:endParaRPr>
          </a:p>
          <a:p>
            <a:br>
              <a:rPr lang="de-DE" sz="1000" dirty="0">
                <a:solidFill>
                  <a:srgbClr val="1F1F1F"/>
                </a:solidFill>
                <a:latin typeface="arial" panose="020B0604020202020204" pitchFamily="34" charset="0"/>
              </a:rPr>
            </a:b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4229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11480" y="524599"/>
            <a:ext cx="7228818" cy="769441"/>
          </a:xfrm>
        </p:spPr>
        <p:txBody>
          <a:bodyPr/>
          <a:lstStyle/>
          <a:p>
            <a:r>
              <a:rPr lang="de-DE" dirty="0"/>
              <a:t>Gerechtigkeitsprinzipien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30" y="1585024"/>
            <a:ext cx="6194100" cy="4083834"/>
          </a:xfrm>
          <a:prstGeom prst="rect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488475" y="575690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u="sng" dirty="0">
                <a:solidFill>
                  <a:srgbClr val="4D5156"/>
                </a:solidFill>
                <a:hlinkClick r:id="rId3"/>
              </a:rPr>
              <a:t>https://www.wandelvernetztdenken.de › 2023/05</a:t>
            </a:r>
            <a:endParaRPr lang="de-DE" sz="1000" u="sng" dirty="0">
              <a:hlinkClick r:id="rId3"/>
            </a:endParaRPr>
          </a:p>
          <a:p>
            <a:br>
              <a:rPr lang="de-DE" sz="1000" dirty="0">
                <a:solidFill>
                  <a:srgbClr val="1F1F1F"/>
                </a:solidFill>
                <a:latin typeface="arial" panose="020B0604020202020204" pitchFamily="34" charset="0"/>
              </a:rPr>
            </a:br>
            <a:endParaRPr lang="de-DE" sz="1000" dirty="0"/>
          </a:p>
        </p:txBody>
      </p:sp>
      <p:sp>
        <p:nvSpPr>
          <p:cNvPr id="2" name="Ellipse 1"/>
          <p:cNvSpPr/>
          <p:nvPr/>
        </p:nvSpPr>
        <p:spPr>
          <a:xfrm>
            <a:off x="411480" y="1382089"/>
            <a:ext cx="3803904" cy="4489704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51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278297"/>
            <a:ext cx="7228818" cy="769441"/>
          </a:xfrm>
        </p:spPr>
        <p:txBody>
          <a:bodyPr/>
          <a:lstStyle/>
          <a:p>
            <a:r>
              <a:rPr lang="de-DE" dirty="0"/>
              <a:t>Verstehen von Generation….</a:t>
            </a:r>
          </a:p>
        </p:txBody>
      </p:sp>
      <p:sp>
        <p:nvSpPr>
          <p:cNvPr id="9" name="Rechteck 8"/>
          <p:cNvSpPr/>
          <p:nvPr/>
        </p:nvSpPr>
        <p:spPr>
          <a:xfrm>
            <a:off x="2308163" y="637161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https://de.wikipedia.org/wiki/Generation_(Gesellschaft)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13" y="1395786"/>
            <a:ext cx="7047197" cy="44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47226" y="727535"/>
            <a:ext cx="7228818" cy="1446550"/>
          </a:xfrm>
        </p:spPr>
        <p:txBody>
          <a:bodyPr/>
          <a:lstStyle/>
          <a:p>
            <a:r>
              <a:rPr lang="de-DE" dirty="0"/>
              <a:t>Demographische </a:t>
            </a:r>
            <a:br>
              <a:rPr lang="de-DE" dirty="0"/>
            </a:br>
            <a:r>
              <a:rPr lang="de-DE" dirty="0"/>
              <a:t>Entwicklung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8" y="241605"/>
            <a:ext cx="3686670" cy="645167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181600" y="3205831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Starke regionäre Unterschiede</a:t>
            </a:r>
          </a:p>
        </p:txBody>
      </p:sp>
    </p:spTree>
    <p:extLst>
      <p:ext uri="{BB962C8B-B14F-4D97-AF65-F5344CB8AC3E}">
        <p14:creationId xmlns:p14="http://schemas.microsoft.com/office/powerpoint/2010/main" val="77342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480109" y="2544113"/>
            <a:ext cx="6175417" cy="2893100"/>
          </a:xfrm>
        </p:spPr>
        <p:txBody>
          <a:bodyPr/>
          <a:lstStyle/>
          <a:p>
            <a:r>
              <a:rPr lang="de-DE" dirty="0"/>
              <a:t>Nachhaltigkeit</a:t>
            </a:r>
          </a:p>
          <a:p>
            <a:r>
              <a:rPr lang="de-DE" dirty="0"/>
              <a:t>Generationsgerechtigkeit</a:t>
            </a:r>
          </a:p>
          <a:p>
            <a:r>
              <a:rPr lang="de-DE" dirty="0"/>
              <a:t>Bedürfnisse / Wünsche</a:t>
            </a:r>
          </a:p>
          <a:p>
            <a:r>
              <a:rPr lang="de-DE" dirty="0"/>
              <a:t>Migration/Integration- kulturelle </a:t>
            </a:r>
          </a:p>
          <a:p>
            <a:r>
              <a:rPr lang="de-DE" dirty="0"/>
              <a:t>Demographie</a:t>
            </a:r>
          </a:p>
          <a:p>
            <a:r>
              <a:rPr lang="de-DE" dirty="0"/>
              <a:t>Regionäre und kommunale Bedingungen 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769441"/>
          </a:xfrm>
        </p:spPr>
        <p:txBody>
          <a:bodyPr/>
          <a:lstStyle/>
          <a:p>
            <a:r>
              <a:rPr lang="de-DE" dirty="0"/>
              <a:t>Wandel vernetzt denken</a:t>
            </a:r>
          </a:p>
        </p:txBody>
      </p:sp>
    </p:spTree>
    <p:extLst>
      <p:ext uri="{BB962C8B-B14F-4D97-AF65-F5344CB8AC3E}">
        <p14:creationId xmlns:p14="http://schemas.microsoft.com/office/powerpoint/2010/main" val="3413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480109" y="2544113"/>
            <a:ext cx="3568769" cy="1077218"/>
          </a:xfrm>
        </p:spPr>
        <p:txBody>
          <a:bodyPr/>
          <a:lstStyle/>
          <a:p>
            <a:r>
              <a:rPr lang="de-DE" sz="2000" dirty="0"/>
              <a:t>Analyse</a:t>
            </a:r>
          </a:p>
          <a:p>
            <a:r>
              <a:rPr lang="de-DE" sz="2000" dirty="0"/>
              <a:t>Eine pauschale Lösung gibt es nicht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23"/>
          </p:nvPr>
        </p:nvSpPr>
        <p:spPr>
          <a:xfrm>
            <a:off x="5093562" y="2544113"/>
            <a:ext cx="3573202" cy="1231106"/>
          </a:xfrm>
        </p:spPr>
        <p:txBody>
          <a:bodyPr/>
          <a:lstStyle/>
          <a:p>
            <a:r>
              <a:rPr lang="de-DE" sz="2000" dirty="0"/>
              <a:t>Chance über das gemeinsame Nachdenken ins gemeinsame Tun zu kommen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1446550"/>
          </a:xfrm>
        </p:spPr>
        <p:txBody>
          <a:bodyPr/>
          <a:lstStyle/>
          <a:p>
            <a:r>
              <a:rPr lang="de-DE" dirty="0"/>
              <a:t>Was bedeutet es für unsere Region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35" y="3839156"/>
            <a:ext cx="151193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8F855-3977-4E43-8292-C6810DBA2D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598981" y="3065321"/>
            <a:ext cx="7292291" cy="1846659"/>
          </a:xfrm>
        </p:spPr>
        <p:txBody>
          <a:bodyPr/>
          <a:lstStyle/>
          <a:p>
            <a:r>
              <a:rPr lang="de-DE" sz="2000" dirty="0"/>
              <a:t>Durch Bündnis für eine generationsgerechte Region können Impulse in Orte gezielt gebracht und gefördert werden</a:t>
            </a:r>
          </a:p>
          <a:p>
            <a:endParaRPr lang="de-DE" sz="2000" dirty="0"/>
          </a:p>
          <a:p>
            <a:r>
              <a:rPr lang="de-DE" sz="2000" b="1" dirty="0"/>
              <a:t>Wichtig: </a:t>
            </a:r>
            <a:r>
              <a:rPr lang="de-DE" sz="2000" dirty="0"/>
              <a:t>Zielgruppe nicht aus den Augen verlieren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8495" y="727535"/>
            <a:ext cx="7228818" cy="2123658"/>
          </a:xfrm>
        </p:spPr>
        <p:txBody>
          <a:bodyPr/>
          <a:lstStyle/>
          <a:p>
            <a:r>
              <a:rPr lang="de-DE" dirty="0"/>
              <a:t>Chance Dorf-Stadt-Kommunal-Landkreis-Entwicklung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72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hs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00"/>
      </a:accent1>
      <a:accent2>
        <a:srgbClr val="474747"/>
      </a:accent2>
      <a:accent3>
        <a:srgbClr val="003F80"/>
      </a:accent3>
      <a:accent4>
        <a:srgbClr val="9D9D9C"/>
      </a:accent4>
      <a:accent5>
        <a:srgbClr val="4BACC6"/>
      </a:accent5>
      <a:accent6>
        <a:srgbClr val="F79646"/>
      </a:accent6>
      <a:hlink>
        <a:srgbClr val="0000FF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(4:3)</PresentationFormat>
  <Paragraphs>71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Helvetica Neue Light</vt:lpstr>
      <vt:lpstr>Office-Design</vt:lpstr>
      <vt:lpstr>Benutzerdefiniertes Design</vt:lpstr>
      <vt:lpstr>Generationengerechtigkeit- und Ihre Auswirkungen auf unsere Region</vt:lpstr>
      <vt:lpstr>Generationengerechtigkeit komplexer als häufig gedacht</vt:lpstr>
      <vt:lpstr>Generationengerechtigkeit</vt:lpstr>
      <vt:lpstr>Gerechtigkeitsprinzipien</vt:lpstr>
      <vt:lpstr>Verstehen von Generation….</vt:lpstr>
      <vt:lpstr>Demographische  Entwicklung</vt:lpstr>
      <vt:lpstr>Wandel vernetzt denken</vt:lpstr>
      <vt:lpstr>Was bedeutet es für unsere Region</vt:lpstr>
      <vt:lpstr>Chance Dorf-Stadt-Kommunal-Landkreis-Entwicklung </vt:lpstr>
      <vt:lpstr>Agenda 2030- 25.09.2015</vt:lpstr>
      <vt:lpstr>Generationengerechtigkeit braucht Motoren</vt:lpstr>
      <vt:lpstr>Zukünftig:</vt:lpstr>
      <vt:lpstr>Vielen Dank für diese   wertvolle Projekterfahrung!</vt:lpstr>
    </vt:vector>
  </TitlesOfParts>
  <Manager>goebel@hs21.de</Manager>
  <Company>hochschule 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</dc:title>
  <dc:subject>PPT</dc:subject>
  <dc:creator>goebel@hs21.de</dc:creator>
  <cp:lastModifiedBy>Hilmar Reinke</cp:lastModifiedBy>
  <cp:revision>276</cp:revision>
  <cp:lastPrinted>2024-04-18T13:20:06Z</cp:lastPrinted>
  <dcterms:created xsi:type="dcterms:W3CDTF">2018-01-23T08:52:06Z</dcterms:created>
  <dcterms:modified xsi:type="dcterms:W3CDTF">2024-11-11T20:58:34Z</dcterms:modified>
  <cp:category>Marketing</cp:category>
</cp:coreProperties>
</file>