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380" r:id="rId3"/>
    <p:sldId id="360" r:id="rId4"/>
    <p:sldId id="379" r:id="rId5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20" autoAdjust="0"/>
  </p:normalViewPr>
  <p:slideViewPr>
    <p:cSldViewPr snapToGrid="0">
      <p:cViewPr varScale="1">
        <p:scale>
          <a:sx n="108" d="100"/>
          <a:sy n="108" d="100"/>
        </p:scale>
        <p:origin x="6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2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09F223-B372-4332-9B35-63DF543A7341}" type="datetimeFigureOut">
              <a:rPr lang="de-DE" smtClean="0"/>
              <a:t>13.11.2024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39838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C32CB1-88FE-44DF-A96C-8EB1809A60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1732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9162B3-86BB-4137-9825-A252B3C538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02FEC63-4985-42DC-9F9B-C81529112A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679143B-2F96-4B0C-9D78-358351EA2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0E886-2284-4A2C-AC85-1CB40F23A02A}" type="datetime1">
              <a:rPr lang="de-DE" smtClean="0"/>
              <a:t>13.11.2024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C186EFE-6D66-41E7-9DA5-1CE9BA99E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Methusalem e.V.  01.07.2023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A31E8F2-00CC-4F38-8FB6-48A5B211B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F7AE0-66B8-4DF3-8457-32257992E6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4325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C48D5D-96A6-46F0-9CCB-955FB8A5F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F3CB240-E57E-4E04-93A7-6C9BAEEAFB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58AE931-03FC-4D17-84B3-AB28C31FB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78F1D-3609-4729-8697-C11E79F3C636}" type="datetime1">
              <a:rPr lang="de-DE" smtClean="0"/>
              <a:t>13.11.2024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038D3BE-5040-44CD-B497-3D9787EC5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Methusalem e.V.  01.07.2023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B22A7CE-A375-437A-BD84-C770633B3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F7AE0-66B8-4DF3-8457-32257992E6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951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36F7BE6-6DB3-4A8A-A3BA-7678F9E5EC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39759D1-6A14-43B3-B3EB-33DB5286AB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19F6849-438C-4439-9396-7027423B1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24781-43D8-4B69-9A0D-7171D8AF6F6E}" type="datetime1">
              <a:rPr lang="de-DE" smtClean="0"/>
              <a:t>13.11.2024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07C1AF2-7941-4346-AFAA-C91881B0A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Methusalem e.V.  01.07.2023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856E3B4-C75A-46C4-8C11-3656A9813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F7AE0-66B8-4DF3-8457-32257992E6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8154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F2B691-5E22-470A-B449-80B7696A3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034F39A-D1B2-40B0-928E-88BCCF456E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2C473AC-9919-4421-BCED-527A26309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3934A-BACA-4061-8ECF-81A0E7629A69}" type="datetime1">
              <a:rPr lang="de-DE" smtClean="0"/>
              <a:t>13.11.2024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113B79F-F623-4342-9D45-8E88839FD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Methusalem e.V.  01.07.2023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AF8F6E7-760D-4A01-966A-D04E03A41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F7AE0-66B8-4DF3-8457-32257992E6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2713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4EE945-9BB8-4635-AD52-3EC59C04A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3323DC8-2660-4BC5-A0A5-41CBED97F1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FBE6D17-8693-4B14-BEC8-44312F13C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3B7B9-B0D3-40B6-8AB7-5EA969183A1F}" type="datetime1">
              <a:rPr lang="de-DE" smtClean="0"/>
              <a:t>13.11.2024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6FDBDD7-C4F9-488C-A5EC-9AC840ACE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Methusalem e.V.  01.07.2023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1E6B8D3-0B8B-457D-B9F5-2CBA41A49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F7AE0-66B8-4DF3-8457-32257992E6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7592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BB86AE-D5BB-4551-BF6D-61DA50121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C2DC5D-B066-4653-8F0A-EECF9142E2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C261A67-E200-46CD-A896-386354B0D9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4940FD7-4C06-4B76-B6A7-FBF702346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BBCF9-BE07-4956-8A0D-A6FF14FCD929}" type="datetime1">
              <a:rPr lang="de-DE" smtClean="0"/>
              <a:t>13.11.2024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D78A165-06E2-40F3-8C4E-9A75E4E00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Methusalem e.V.  01.07.2023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7CD9727-0678-4C25-B410-8CDF9643F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F7AE0-66B8-4DF3-8457-32257992E6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3103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8FA243-D51A-4A87-B8BF-D19D6D4B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8F0C845-E608-4780-9CC2-A44FF2461C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9076897-30CC-4720-ABF2-80F2151FC3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4F5BBE2-F475-4995-B2E3-205D4A6F42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1143349-3B6B-43BD-846A-31760DA63C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28756E0-2A65-40C4-A449-708B10B05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BE36-7CCB-4794-9285-338E50F6C916}" type="datetime1">
              <a:rPr lang="de-DE" smtClean="0"/>
              <a:t>13.11.2024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0737BC6-9D13-4519-B8C5-90B678763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Methusalem e.V.  01.07.2023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0310CC3-5FED-4EFE-B995-8F6DF20C7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F7AE0-66B8-4DF3-8457-32257992E6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826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6788A1-53D7-490C-8572-AB4CFDCF5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1937B09-12B2-43C8-956E-4634DA479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3BD70-4EC8-42F1-8E9E-C9959F442EBC}" type="datetime1">
              <a:rPr lang="de-DE" smtClean="0"/>
              <a:t>13.11.2024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854D3F2-B4EE-4453-8311-5ED917962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Methusalem e.V.  01.07.2023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D3B5EAD-CD45-4ECC-8CAB-4C6B0143B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F7AE0-66B8-4DF3-8457-32257992E6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5780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8C6D0E8-D989-4ECB-9228-4837EA453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C834E-4AC8-4E3C-85D3-9FBDA800A8BC}" type="datetime1">
              <a:rPr lang="de-DE" smtClean="0"/>
              <a:t>13.11.2024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D1B9FD8-C203-401C-8BD9-4EB31665B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Methusalem e.V.  01.07.2023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4B77593-AB2B-4FAB-BF89-07EE89C97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F7AE0-66B8-4DF3-8457-32257992E6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8913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505DEC-A0A8-46BC-9491-47ADDE622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D7B28A9-5EF8-48E3-9EC3-59F0A8463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7CD9FB1-00E4-4EEA-A0DB-AB825336FF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CDB6397-6D40-44B3-AE4B-B8702C4DA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D99C9-2DE3-4E71-9E76-3E2AAF6804AC}" type="datetime1">
              <a:rPr lang="de-DE" smtClean="0"/>
              <a:t>13.11.2024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2C857B2-D479-489E-BCB3-1237D9B6B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Methusalem e.V.  01.07.2023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6C17458-EAE8-4D15-B8A0-0FBED9EB4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F7AE0-66B8-4DF3-8457-32257992E6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0675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3B676E-8161-4791-9A03-F32A0273C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CE16FE6-D7CE-45EE-B31E-ED53A21E64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D76DCB9-165C-493F-BB4D-548D422F48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E61D5A4-D86D-4B44-89EA-3328E9D87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CEAF-E4BE-42D3-9512-235D84110303}" type="datetime1">
              <a:rPr lang="de-DE" smtClean="0"/>
              <a:t>13.11.2024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0FE1767-1904-4558-B187-B6E6987B4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Methusalem e.V.  01.07.2023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D3F6F82-AB73-4AF4-ADF1-B6DF094C7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F7AE0-66B8-4DF3-8457-32257992E6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1007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E4ABAF9-DE21-40C4-8758-5FBCAF92C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FDAA1F5-A7F6-4D81-B0F9-6113F32EF4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33635AC-9B0C-4A8C-9AA3-01C527C761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B4AE4-2698-4ED7-9109-B0E53DC2DF32}" type="datetime1">
              <a:rPr lang="de-DE" smtClean="0"/>
              <a:t>13.11.2024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3E3A653-D3AB-4CDB-9B12-3A6675E1EF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Methusalem e.V.  01.07.2023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E22B82B-80F0-4358-8931-78A0C3D68D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8F7AE0-66B8-4DF3-8457-32257992E6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5272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A59696-CC2D-42E4-AC47-652CB7DF41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8712" y="3074238"/>
            <a:ext cx="9062906" cy="2150946"/>
          </a:xfrm>
        </p:spPr>
        <p:txBody>
          <a:bodyPr>
            <a:normAutofit fontScale="90000"/>
          </a:bodyPr>
          <a:lstStyle/>
          <a:p>
            <a:br>
              <a:rPr lang="de-DE" dirty="0"/>
            </a:br>
            <a:br>
              <a:rPr lang="de-DE" dirty="0"/>
            </a:br>
            <a:br>
              <a:rPr lang="de-DE" dirty="0"/>
            </a:br>
            <a:r>
              <a:rPr lang="de-DE" dirty="0"/>
              <a:t>Methusalem e.V.</a:t>
            </a:r>
            <a:br>
              <a:rPr lang="de-DE" dirty="0"/>
            </a:br>
            <a:br>
              <a:rPr lang="de-DE" dirty="0"/>
            </a:br>
            <a:r>
              <a:rPr lang="de-DE" dirty="0"/>
              <a:t>Der Seniorenverein aus Horneburg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0731682-F799-4C1A-A879-16CDFB624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Methusalem e.V.  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629B73D-21DC-41C5-8D88-4896667398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412" y="137559"/>
            <a:ext cx="3270504" cy="1030224"/>
          </a:xfrm>
          <a:prstGeom prst="rect">
            <a:avLst/>
          </a:prstGeom>
        </p:spPr>
      </p:pic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B94E9C8-4F1C-44EB-B124-C18E634A3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F7AE0-66B8-4DF3-8457-32257992E67D}" type="slidenum">
              <a:rPr lang="de-DE" smtClean="0"/>
              <a:t>1</a:t>
            </a:fld>
            <a:endParaRPr lang="de-DE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D33DC43-DA7D-70AA-1DC5-1DB05C155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084D1-3D1E-46D4-B3FF-8D27F14C3EB6}" type="datetime1">
              <a:rPr lang="de-DE" smtClean="0"/>
              <a:t>13.11.2024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7866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11840D-9454-5692-F256-5F740DEA91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E43BEDA-9245-CA84-E57B-7CF8DC6D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Methusalem e.V.  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7103C890-B6E2-82FF-C18A-0D8EA8544E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412" y="137559"/>
            <a:ext cx="3270504" cy="1030224"/>
          </a:xfrm>
          <a:prstGeom prst="rect">
            <a:avLst/>
          </a:prstGeom>
        </p:spPr>
      </p:pic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2238CAC-6128-F701-444B-EF8C89C00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F7AE0-66B8-4DF3-8457-32257992E67D}" type="slidenum">
              <a:rPr lang="de-DE" smtClean="0"/>
              <a:t>2</a:t>
            </a:fld>
            <a:endParaRPr lang="de-DE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162968E-2448-2FBB-1E25-D6FD2E8F8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084D1-3D1E-46D4-B3FF-8D27F14C3EB6}" type="datetime1">
              <a:rPr lang="de-DE" smtClean="0"/>
              <a:t>13.11.2024</a:t>
            </a:fld>
            <a:endParaRPr lang="de-DE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97ACCDE8-1732-9DD9-966C-A59ADD4A1F81}"/>
              </a:ext>
            </a:extLst>
          </p:cNvPr>
          <p:cNvSpPr txBox="1"/>
          <p:nvPr/>
        </p:nvSpPr>
        <p:spPr>
          <a:xfrm>
            <a:off x="516384" y="1337488"/>
            <a:ext cx="11159231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       </a:t>
            </a:r>
            <a:r>
              <a:rPr lang="de-DE" sz="2800" b="1" dirty="0">
                <a:solidFill>
                  <a:srgbClr val="FF0000"/>
                </a:solidFill>
              </a:rPr>
              <a:t>Warum ein Seniorenverein in der Samtgemeinde Horneburg wichtig ist!</a:t>
            </a:r>
          </a:p>
          <a:p>
            <a:r>
              <a:rPr lang="de-DE" sz="2800" b="1" dirty="0">
                <a:solidFill>
                  <a:srgbClr val="FF0000"/>
                </a:solidFill>
              </a:rPr>
              <a:t>        </a:t>
            </a:r>
            <a:r>
              <a:rPr lang="de-DE" sz="2800" dirty="0"/>
              <a:t>    Unterstützung der Senior*innen nur rudimentär durch Vereine 	und Gemeinde vorhanden. Positiv-</a:t>
            </a:r>
            <a:r>
              <a:rPr lang="de-DE" sz="2800" dirty="0">
                <a:sym typeface="Wingdings" panose="05000000000000000000" pitchFamily="2" charset="2"/>
              </a:rPr>
              <a:t> MGH unterstützt bestmöglich.</a:t>
            </a:r>
          </a:p>
          <a:p>
            <a:r>
              <a:rPr lang="de-DE" sz="2800" dirty="0">
                <a:sym typeface="Wingdings" panose="05000000000000000000" pitchFamily="2" charset="2"/>
              </a:rPr>
              <a:t>                                               </a:t>
            </a:r>
            <a:r>
              <a:rPr lang="de-DE" sz="2800" b="1" dirty="0">
                <a:solidFill>
                  <a:srgbClr val="00B050"/>
                </a:solidFill>
                <a:sym typeface="Wingdings" panose="05000000000000000000" pitchFamily="2" charset="2"/>
              </a:rPr>
              <a:t>Was wollen wir?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2800" b="1" dirty="0">
                <a:solidFill>
                  <a:srgbClr val="C00000"/>
                </a:solidFill>
                <a:sym typeface="Wingdings" panose="05000000000000000000" pitchFamily="2" charset="2"/>
              </a:rPr>
              <a:t>    </a:t>
            </a:r>
            <a:r>
              <a:rPr lang="de-DE" sz="2400" b="1" dirty="0">
                <a:solidFill>
                  <a:srgbClr val="C00000"/>
                </a:solidFill>
                <a:sym typeface="Wingdings" panose="05000000000000000000" pitchFamily="2" charset="2"/>
              </a:rPr>
              <a:t>Runter vom Sofa!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de-DE" sz="2400" b="1" dirty="0">
                <a:solidFill>
                  <a:srgbClr val="C00000"/>
                </a:solidFill>
                <a:sym typeface="Wingdings" panose="05000000000000000000" pitchFamily="2" charset="2"/>
              </a:rPr>
              <a:t>       Rein in Vereinstreffen und knüpfen von Verbindungen.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de-DE" sz="2400" b="1" dirty="0">
                <a:solidFill>
                  <a:srgbClr val="C00000"/>
                </a:solidFill>
                <a:sym typeface="Wingdings" panose="05000000000000000000" pitchFamily="2" charset="2"/>
              </a:rPr>
              <a:t>       Kommunikation untereinander stärken. Freude am Leben erhalten.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de-DE" sz="2400" b="1" dirty="0">
                <a:solidFill>
                  <a:srgbClr val="C00000"/>
                </a:solidFill>
                <a:sym typeface="Wingdings" panose="05000000000000000000" pitchFamily="2" charset="2"/>
              </a:rPr>
              <a:t>       Informationsveranstaltungen speziell zu spezifischen Problemen </a:t>
            </a:r>
            <a:r>
              <a:rPr lang="de-DE" sz="2400" b="1" dirty="0" err="1">
                <a:solidFill>
                  <a:srgbClr val="C00000"/>
                </a:solidFill>
                <a:sym typeface="Wingdings" panose="05000000000000000000" pitchFamily="2" charset="2"/>
              </a:rPr>
              <a:t>Bestager</a:t>
            </a:r>
            <a:r>
              <a:rPr lang="de-DE" sz="2400" b="1" dirty="0">
                <a:solidFill>
                  <a:srgbClr val="C00000"/>
                </a:solidFill>
                <a:sym typeface="Wingdings" panose="05000000000000000000" pitchFamily="2" charset="2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de-DE" sz="2400" b="1" dirty="0">
                <a:solidFill>
                  <a:srgbClr val="C00000"/>
                </a:solidFill>
                <a:sym typeface="Wingdings" panose="05000000000000000000" pitchFamily="2" charset="2"/>
              </a:rPr>
              <a:t>       Hilfe zur Selbsthilfe und Hilfe durch den Verein.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de-DE" sz="2400" b="1" dirty="0">
                <a:solidFill>
                  <a:srgbClr val="C00000"/>
                </a:solidFill>
                <a:sym typeface="Wingdings" panose="05000000000000000000" pitchFamily="2" charset="2"/>
              </a:rPr>
              <a:t>       Mehr körperliche Bewegung. Exkursionen und  individuelle Unterstützung.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de-DE" sz="2400" b="1" dirty="0">
                <a:solidFill>
                  <a:srgbClr val="C00000"/>
                </a:solidFill>
                <a:sym typeface="Wingdings" panose="05000000000000000000" pitchFamily="2" charset="2"/>
              </a:rPr>
              <a:t>       Stärkung der generationsübergreifenden Zusammenarbeit mit Institutionen, </a:t>
            </a:r>
          </a:p>
          <a:p>
            <a:r>
              <a:rPr lang="de-DE" sz="2400" b="1" dirty="0">
                <a:solidFill>
                  <a:srgbClr val="C00000"/>
                </a:solidFill>
                <a:sym typeface="Wingdings" panose="05000000000000000000" pitchFamily="2" charset="2"/>
              </a:rPr>
              <a:t>            Vereinen und Verbänden.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de-DE" sz="2400" b="1" dirty="0">
                <a:solidFill>
                  <a:srgbClr val="C00000"/>
                </a:solidFill>
                <a:sym typeface="Wingdings" panose="05000000000000000000" pitchFamily="2" charset="2"/>
              </a:rPr>
              <a:t>       Spaß haben!!    	</a:t>
            </a:r>
            <a:endParaRPr lang="de-DE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600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0731682-F799-4C1A-A879-16CDFB624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Methusalem e.V</a:t>
            </a:r>
            <a:r>
              <a:rPr lang="de-DE"/>
              <a:t>.  </a:t>
            </a:r>
            <a:endParaRPr 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629B73D-21DC-41C5-8D88-4896667398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412" y="137559"/>
            <a:ext cx="3270504" cy="1030224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50CD71D9-3281-4F7E-AE81-CE85840EFB4E}"/>
              </a:ext>
            </a:extLst>
          </p:cNvPr>
          <p:cNvSpPr txBox="1"/>
          <p:nvPr/>
        </p:nvSpPr>
        <p:spPr>
          <a:xfrm>
            <a:off x="994058" y="1247259"/>
            <a:ext cx="10655300" cy="5109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b="1" dirty="0">
                <a:solidFill>
                  <a:srgbClr val="0000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</a:t>
            </a:r>
            <a:r>
              <a:rPr lang="de-DE" sz="2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Einsatzstatistik 2023</a:t>
            </a:r>
          </a:p>
          <a:p>
            <a:r>
              <a:rPr lang="de-DE" b="1" dirty="0">
                <a:solidFill>
                  <a:srgbClr val="0000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Insgesamt sind </a:t>
            </a:r>
            <a:r>
              <a:rPr lang="de-DE" sz="3600" b="1" dirty="0">
                <a:solidFill>
                  <a:srgbClr val="0000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490</a:t>
            </a:r>
            <a:r>
              <a:rPr lang="de-DE" b="1" dirty="0">
                <a:solidFill>
                  <a:srgbClr val="0000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Einsätze/Aktivitäten erfolgt:</a:t>
            </a:r>
          </a:p>
          <a:p>
            <a:endParaRPr lang="de-DE" b="1" dirty="0">
              <a:solidFill>
                <a:srgbClr val="00000A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de-DE" b="1" dirty="0">
                <a:solidFill>
                  <a:srgbClr val="0000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Fahrten für Vereinsmitglieder </a:t>
            </a:r>
            <a:r>
              <a:rPr lang="de-DE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81                         </a:t>
            </a:r>
            <a:r>
              <a:rPr lang="de-DE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Literaturkreise </a:t>
            </a:r>
            <a:r>
              <a:rPr lang="de-DE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</a:t>
            </a:r>
          </a:p>
          <a:p>
            <a:endParaRPr lang="de-DE" b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de-DE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Skatrunden </a:t>
            </a:r>
            <a:r>
              <a:rPr lang="de-DE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22                                                        </a:t>
            </a:r>
            <a:r>
              <a:rPr lang="de-DE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Stammtische</a:t>
            </a:r>
            <a:r>
              <a:rPr lang="de-DE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9</a:t>
            </a:r>
          </a:p>
          <a:p>
            <a:endParaRPr lang="de-DE" b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de-DE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Besuche/Gespräche </a:t>
            </a:r>
            <a:r>
              <a:rPr lang="de-DE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112    </a:t>
            </a:r>
            <a:r>
              <a:rPr lang="de-DE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Exkursionen </a:t>
            </a:r>
            <a:r>
              <a:rPr lang="de-DE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</a:t>
            </a:r>
          </a:p>
          <a:p>
            <a:endParaRPr lang="de-DE" b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de-DE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Davon PC-Hilfe </a:t>
            </a:r>
            <a:r>
              <a:rPr lang="de-DE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   </a:t>
            </a:r>
            <a:r>
              <a:rPr lang="de-DE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Brunch </a:t>
            </a:r>
            <a:r>
              <a:rPr lang="de-DE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</a:p>
          <a:p>
            <a:endParaRPr lang="de-DE" b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de-DE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Einsätze für den Verein </a:t>
            </a:r>
            <a:r>
              <a:rPr lang="de-DE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216   </a:t>
            </a:r>
            <a:r>
              <a:rPr lang="de-DE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Tagesausflug </a:t>
            </a:r>
            <a:r>
              <a:rPr lang="de-DE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</a:p>
          <a:p>
            <a:endParaRPr lang="de-DE" b="1" dirty="0">
              <a:solidFill>
                <a:srgbClr val="0070C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de-DE" b="1" dirty="0">
                <a:solidFill>
                  <a:srgbClr val="0000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Einsätze in Verbindung mit SELA </a:t>
            </a:r>
            <a:r>
              <a:rPr lang="de-DE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</a:p>
          <a:p>
            <a:endParaRPr lang="de-DE" b="1" dirty="0">
              <a:solidFill>
                <a:srgbClr val="0070C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de-DE" b="1" dirty="0">
                <a:solidFill>
                  <a:srgbClr val="0000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Sprechstunden </a:t>
            </a:r>
            <a:r>
              <a:rPr lang="de-DE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</a:t>
            </a:r>
          </a:p>
          <a:p>
            <a:endParaRPr lang="de-DE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B4EC5962-A34E-4457-A0ED-E66283158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F7AE0-66B8-4DF3-8457-32257992E67D}" type="slidenum">
              <a:rPr lang="de-DE" smtClean="0"/>
              <a:t>3</a:t>
            </a:fld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6EE3686-539E-0056-3B19-F7F6CE058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963B8-2C79-4DC4-9E81-7142DEB5AD69}" type="datetime1">
              <a:rPr lang="de-DE" smtClean="0"/>
              <a:t>13.11.2024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51741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0731682-F799-4C1A-A879-16CDFB624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Methusalem e.V.  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629B73D-21DC-41C5-8D88-4896667398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412" y="137559"/>
            <a:ext cx="3270504" cy="1030224"/>
          </a:xfrm>
          <a:prstGeom prst="rect">
            <a:avLst/>
          </a:prstGeom>
        </p:spPr>
      </p:pic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B94E9C8-4F1C-44EB-B124-C18E634A3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F7AE0-66B8-4DF3-8457-32257992E67D}" type="slidenum">
              <a:rPr lang="de-DE" smtClean="0"/>
              <a:t>4</a:t>
            </a:fld>
            <a:endParaRPr lang="de-DE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D33DC43-DA7D-70AA-1DC5-1DB05C155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084D1-3D1E-46D4-B3FF-8D27F14C3EB6}" type="datetime1">
              <a:rPr lang="de-DE" smtClean="0"/>
              <a:t>13.11.2024</a:t>
            </a:fld>
            <a:endParaRPr lang="de-DE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1D76933-3363-761B-9B67-9273A22E77B6}"/>
              </a:ext>
            </a:extLst>
          </p:cNvPr>
          <p:cNvSpPr txBox="1"/>
          <p:nvPr/>
        </p:nvSpPr>
        <p:spPr>
          <a:xfrm>
            <a:off x="246730" y="1167783"/>
            <a:ext cx="12050286" cy="56712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73025"/>
            <a:r>
              <a:rPr lang="de-DE" sz="20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     Der Vereinszweck soll insbesondere durch folgende Maßnahmen erreicht</a:t>
            </a:r>
            <a:r>
              <a:rPr lang="de-DE" sz="2000" b="1" spc="-10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de-DE" sz="20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werden:</a:t>
            </a:r>
          </a:p>
          <a:p>
            <a:pPr>
              <a:spcBef>
                <a:spcPts val="55"/>
              </a:spcBef>
            </a:pPr>
            <a:r>
              <a:rPr lang="de-DE" sz="20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</a:p>
          <a:p>
            <a:pPr marL="342900" marR="342900" lvl="0" indent="-342900">
              <a:buFont typeface="Symbol" panose="05050102010706020507" pitchFamily="18" charset="2"/>
              <a:buChar char=""/>
              <a:tabLst>
                <a:tab pos="530860" algn="l"/>
                <a:tab pos="531495" algn="l"/>
              </a:tabLst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Symbol" panose="05050102010706020507" pitchFamily="18" charset="2"/>
              </a:rPr>
              <a:t>Information politischer Parteien und Organisationen über Probleme von Senioren und Einbringung von Petitionen bei den</a:t>
            </a:r>
          </a:p>
          <a:p>
            <a:pPr marL="342900" marR="342900" lvl="0" indent="-342900">
              <a:buFont typeface="Symbol" panose="05050102010706020507" pitchFamily="18" charset="2"/>
              <a:buChar char=""/>
              <a:tabLst>
                <a:tab pos="530860" algn="l"/>
                <a:tab pos="531495" algn="l"/>
              </a:tabLst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Symbol" panose="05050102010706020507" pitchFamily="18" charset="2"/>
              </a:rPr>
              <a:t> Volksvertretungen zur Erhaltung und weiteren Durchsetzung der Rechte von</a:t>
            </a:r>
            <a:r>
              <a:rPr lang="de-DE" sz="1600" spc="-6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Symbol" panose="05050102010706020507" pitchFamily="18" charset="2"/>
              </a:rPr>
              <a:t> 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Symbol" panose="05050102010706020507" pitchFamily="18" charset="2"/>
              </a:rPr>
              <a:t>Senioren.</a:t>
            </a:r>
          </a:p>
          <a:p>
            <a:pPr marL="342900" lvl="0" indent="-342900">
              <a:spcBef>
                <a:spcPts val="365"/>
              </a:spcBef>
              <a:buFont typeface="Symbol" panose="05050102010706020507" pitchFamily="18" charset="2"/>
              <a:buChar char=""/>
              <a:tabLst>
                <a:tab pos="530860" algn="l"/>
                <a:tab pos="531495" algn="l"/>
              </a:tabLst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Symbol" panose="05050102010706020507" pitchFamily="18" charset="2"/>
              </a:rPr>
              <a:t>Information der Öffentlichkeit über die Lage und Probleme von</a:t>
            </a:r>
            <a:r>
              <a:rPr lang="de-DE" sz="1600" spc="-12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Symbol" panose="05050102010706020507" pitchFamily="18" charset="2"/>
              </a:rPr>
              <a:t> 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Symbol" panose="05050102010706020507" pitchFamily="18" charset="2"/>
              </a:rPr>
              <a:t>Senioren.</a:t>
            </a:r>
          </a:p>
          <a:p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     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Symbol" panose="05050102010706020507" pitchFamily="18" charset="2"/>
              </a:rPr>
              <a:t>Organisation von Hilfe und Selbsthilfe , z.B.</a:t>
            </a:r>
            <a:r>
              <a:rPr lang="de-DE" sz="1600" spc="-115" dirty="0">
                <a:effectLst/>
                <a:latin typeface="Arial" panose="020B0604020202020204" pitchFamily="34" charset="0"/>
                <a:ea typeface="Arial" panose="020B0604020202020204" pitchFamily="34" charset="0"/>
                <a:cs typeface="Symbol" panose="05050102010706020507" pitchFamily="18" charset="2"/>
              </a:rPr>
              <a:t> 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Symbol" panose="05050102010706020507" pitchFamily="18" charset="2"/>
              </a:rPr>
              <a:t>Nachbarschaftshilfe.</a:t>
            </a:r>
          </a:p>
          <a:p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      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Symbol" panose="05050102010706020507" pitchFamily="18" charset="2"/>
              </a:rPr>
              <a:t>verschiedene Angebote wie gemeinsame Vorträge, Seniorenstammtische, Ausflüge</a:t>
            </a:r>
          </a:p>
          <a:p>
            <a:pPr marL="342900" lvl="0" indent="-342900">
              <a:lnSpc>
                <a:spcPct val="150000"/>
              </a:lnSpc>
              <a:spcBef>
                <a:spcPts val="35"/>
              </a:spcBef>
              <a:buFont typeface="Symbol" panose="05050102010706020507" pitchFamily="18" charset="2"/>
              <a:buChar char=""/>
              <a:tabLst>
                <a:tab pos="563245" algn="l"/>
                <a:tab pos="563880" algn="l"/>
              </a:tabLst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Symbol" panose="05050102010706020507" pitchFamily="18" charset="2"/>
              </a:rPr>
              <a:t>Hilfen bei Verrichtungen des Alltags wie Arztbesuche und Mobilitätserhaltung.</a:t>
            </a:r>
          </a:p>
          <a:p>
            <a:pPr marL="342900" marR="91440" lvl="0" indent="-342900" algn="just">
              <a:lnSpc>
                <a:spcPct val="150000"/>
              </a:lnSpc>
              <a:spcBef>
                <a:spcPts val="27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0230" algn="l"/>
              </a:tabLst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Symbol" panose="05050102010706020507" pitchFamily="18" charset="2"/>
              </a:rPr>
              <a:t>Unterstützung bei Behördenangelegenheiten, soweit dies gesetzlich zulässig</a:t>
            </a:r>
            <a:r>
              <a:rPr lang="de-DE" sz="1600" spc="55" dirty="0">
                <a:effectLst/>
                <a:latin typeface="Arial" panose="020B0604020202020204" pitchFamily="34" charset="0"/>
                <a:ea typeface="Arial" panose="020B0604020202020204" pitchFamily="34" charset="0"/>
                <a:cs typeface="Symbol" panose="05050102010706020507" pitchFamily="18" charset="2"/>
              </a:rPr>
              <a:t> 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Symbol" panose="05050102010706020507" pitchFamily="18" charset="2"/>
              </a:rPr>
              <a:t>ist.</a:t>
            </a:r>
          </a:p>
          <a:p>
            <a:pPr marL="342900" marR="85725" lvl="0" indent="-342900" algn="just">
              <a:lnSpc>
                <a:spcPct val="115000"/>
              </a:lnSpc>
              <a:spcBef>
                <a:spcPts val="6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0230" algn="l"/>
              </a:tabLst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Symbol" panose="05050102010706020507" pitchFamily="18" charset="2"/>
              </a:rPr>
              <a:t>Fortbildung der Mitglieder </a:t>
            </a:r>
            <a:r>
              <a:rPr lang="de-DE" sz="1600" dirty="0">
                <a:solidFill>
                  <a:srgbClr val="0C0C0C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Symbol" panose="05050102010706020507" pitchFamily="18" charset="2"/>
              </a:rPr>
              <a:t>durch 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Symbol" panose="05050102010706020507" pitchFamily="18" charset="2"/>
              </a:rPr>
              <a:t>Vorträge und Schulungen mit dem Ziel die Qualität </a:t>
            </a:r>
            <a:r>
              <a:rPr lang="de-DE" sz="1600" dirty="0">
                <a:solidFill>
                  <a:srgbClr val="0F0F0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Symbol" panose="05050102010706020507" pitchFamily="18" charset="2"/>
              </a:rPr>
              <a:t>der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Symbol" panose="05050102010706020507" pitchFamily="18" charset="2"/>
              </a:rPr>
              <a:t> angebotenen Hilfestellungen</a:t>
            </a:r>
          </a:p>
          <a:p>
            <a:pPr marL="342900" marR="85725" lvl="0" indent="-342900" algn="just">
              <a:lnSpc>
                <a:spcPct val="115000"/>
              </a:lnSpc>
              <a:spcBef>
                <a:spcPts val="6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0230" algn="l"/>
              </a:tabLst>
            </a:pPr>
            <a:r>
              <a:rPr lang="de-DE" sz="1600" spc="-175" dirty="0">
                <a:effectLst/>
                <a:latin typeface="Arial" panose="020B0604020202020204" pitchFamily="34" charset="0"/>
                <a:ea typeface="Arial" panose="020B0604020202020204" pitchFamily="34" charset="0"/>
                <a:cs typeface="Symbol" panose="05050102010706020507" pitchFamily="18" charset="2"/>
              </a:rPr>
              <a:t> 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Symbol" panose="05050102010706020507" pitchFamily="18" charset="2"/>
              </a:rPr>
              <a:t>sicherzustellen</a:t>
            </a:r>
          </a:p>
          <a:p>
            <a:pPr marL="342900" marR="79375" lvl="0" indent="-342900" algn="just">
              <a:lnSpc>
                <a:spcPct val="115000"/>
              </a:lnSpc>
              <a:spcBef>
                <a:spcPts val="85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69595" algn="l"/>
              </a:tabLst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Symbol" panose="05050102010706020507" pitchFamily="18" charset="2"/>
              </a:rPr>
              <a:t>Abstimmung bestehender </a:t>
            </a:r>
            <a:r>
              <a:rPr lang="de-DE" sz="1600" dirty="0">
                <a:solidFill>
                  <a:srgbClr val="0E0E0E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Symbol" panose="05050102010706020507" pitchFamily="18" charset="2"/>
              </a:rPr>
              <a:t>und 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Symbol" panose="05050102010706020507" pitchFamily="18" charset="2"/>
              </a:rPr>
              <a:t>neuer Angebote und Maßnahmen mit den anderen sozialen Einrichtungen der Kommune,</a:t>
            </a:r>
          </a:p>
          <a:p>
            <a:pPr marL="342900" marR="79375" lvl="0" indent="-342900" algn="just">
              <a:lnSpc>
                <a:spcPct val="115000"/>
              </a:lnSpc>
              <a:spcBef>
                <a:spcPts val="85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69595" algn="l"/>
              </a:tabLst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Symbol" panose="05050102010706020507" pitchFamily="18" charset="2"/>
              </a:rPr>
              <a:t> Kirchengemeinden, Verbänden, Vereinen und Gruppen in der Samtgemeinde Horneburg im Dienst </a:t>
            </a:r>
            <a:r>
              <a:rPr lang="de-DE" sz="1600" dirty="0">
                <a:solidFill>
                  <a:srgbClr val="0C0C0C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Symbol" panose="05050102010706020507" pitchFamily="18" charset="2"/>
              </a:rPr>
              <a:t>älterer 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Symbol" panose="05050102010706020507" pitchFamily="18" charset="2"/>
              </a:rPr>
              <a:t>und bedürftiger</a:t>
            </a:r>
          </a:p>
          <a:p>
            <a:pPr marL="342900" marR="79375" lvl="0" indent="-342900" algn="just">
              <a:lnSpc>
                <a:spcPct val="115000"/>
              </a:lnSpc>
              <a:spcBef>
                <a:spcPts val="85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69595" algn="l"/>
              </a:tabLst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Symbol" panose="05050102010706020507" pitchFamily="18" charset="2"/>
              </a:rPr>
              <a:t>Menschen.</a:t>
            </a:r>
          </a:p>
          <a:p>
            <a:pPr marL="342900" marR="90805" lvl="0" indent="-342900" algn="just">
              <a:lnSpc>
                <a:spcPct val="115000"/>
              </a:lnSpc>
              <a:spcBef>
                <a:spcPts val="8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0230" algn="l"/>
              </a:tabLst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Symbol" panose="05050102010706020507" pitchFamily="18" charset="2"/>
              </a:rPr>
              <a:t>Förderung und Unterstützung von steuerbegünstigten Körperschaften, die Leistungen</a:t>
            </a:r>
            <a:r>
              <a:rPr lang="de-DE" sz="1600" dirty="0">
                <a:solidFill>
                  <a:srgbClr val="0F0F0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Symbol" panose="05050102010706020507" pitchFamily="18" charset="2"/>
              </a:rPr>
              <a:t> im 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Symbol" panose="05050102010706020507" pitchFamily="18" charset="2"/>
              </a:rPr>
              <a:t>Sinne dieser Satzung</a:t>
            </a:r>
            <a:r>
              <a:rPr lang="de-DE" sz="1600" spc="35" dirty="0">
                <a:effectLst/>
                <a:latin typeface="Arial" panose="020B0604020202020204" pitchFamily="34" charset="0"/>
                <a:ea typeface="Arial" panose="020B0604020202020204" pitchFamily="34" charset="0"/>
                <a:cs typeface="Symbol" panose="05050102010706020507" pitchFamily="18" charset="2"/>
              </a:rPr>
              <a:t> 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Symbol" panose="05050102010706020507" pitchFamily="18" charset="2"/>
              </a:rPr>
              <a:t>erbringen.</a:t>
            </a:r>
          </a:p>
          <a:p>
            <a:pPr marL="342900" marR="90805" lvl="0" indent="-342900" algn="just">
              <a:lnSpc>
                <a:spcPct val="115000"/>
              </a:lnSpc>
              <a:spcBef>
                <a:spcPts val="8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0230" algn="l"/>
              </a:tabLst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Symbol" panose="05050102010706020507" pitchFamily="18" charset="2"/>
              </a:rPr>
              <a:t> Kinder, Jugendliche, Familien und Senioren sollen sich in unserer Gemeinde wohl fühlen. Wir wollen generationsübergreifend</a:t>
            </a:r>
          </a:p>
          <a:p>
            <a:pPr marL="342900" marR="90805" lvl="0" indent="-342900" algn="just">
              <a:lnSpc>
                <a:spcPct val="115000"/>
              </a:lnSpc>
              <a:spcBef>
                <a:spcPts val="8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0230" algn="l"/>
              </a:tabLst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Symbol" panose="05050102010706020507" pitchFamily="18" charset="2"/>
              </a:rPr>
              <a:t> einen wesentlichen Teil dazu beitragen.</a:t>
            </a:r>
          </a:p>
          <a:p>
            <a:pPr>
              <a:spcBef>
                <a:spcPts val="10"/>
              </a:spcBef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878087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382</Words>
  <Application>Microsoft Office PowerPoint</Application>
  <PresentationFormat>Breitbild</PresentationFormat>
  <Paragraphs>59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Symbol</vt:lpstr>
      <vt:lpstr>Wingdings</vt:lpstr>
      <vt:lpstr>Office</vt:lpstr>
      <vt:lpstr>   Methusalem e.V.  Der Seniorenverein aus Horneburg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Mitgliederversammlung 2022</dc:title>
  <dc:creator>Peter</dc:creator>
  <cp:lastModifiedBy>Peter</cp:lastModifiedBy>
  <cp:revision>219</cp:revision>
  <cp:lastPrinted>2022-02-11T08:28:19Z</cp:lastPrinted>
  <dcterms:created xsi:type="dcterms:W3CDTF">2021-11-09T09:13:37Z</dcterms:created>
  <dcterms:modified xsi:type="dcterms:W3CDTF">2024-11-13T10:29:40Z</dcterms:modified>
</cp:coreProperties>
</file>